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76" r:id="rId7"/>
    <p:sldId id="277" r:id="rId8"/>
    <p:sldId id="278" r:id="rId9"/>
    <p:sldId id="279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cadia Code" panose="020B0609020000020004" pitchFamily="49" charset="0"/>
      <p:regular r:id="rId16"/>
      <p:bold r:id="rId17"/>
    </p:embeddedFont>
    <p:embeddedFont>
      <p:font typeface="Letter Gothic" panose="020B0409020202030204" pitchFamily="49" charset="0"/>
      <p:regular r:id="rId18"/>
      <p:bold r:id="rId19"/>
      <p:italic r:id="rId20"/>
      <p:boldItalic r:id="rId21"/>
    </p:embeddedFont>
    <p:embeddedFont>
      <p:font typeface="Fira Code" panose="020B0604020202020204" charset="0"/>
      <p:regular r:id="rId22"/>
    </p:embeddedFont>
    <p:embeddedFont>
      <p:font typeface="Roboto Mono Thin" panose="00000009000000000000" pitchFamily="49" charset="0"/>
      <p:regular r:id="rId23"/>
    </p:embeddedFont>
    <p:embeddedFont>
      <p:font typeface="Roboto Mono" panose="00000009000000000000" pitchFamily="49" charset="0"/>
      <p:regular r:id="rId24"/>
    </p:embeddedFont>
    <p:embeddedFont>
      <p:font typeface="Roboto Mono Light" panose="00000009000000000000" pitchFamily="49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3E"/>
    <a:srgbClr val="FF5858"/>
    <a:srgbClr val="DD4714"/>
    <a:srgbClr val="38B6FF"/>
    <a:srgbClr val="C9E9F8"/>
    <a:srgbClr val="B9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743" autoAdjust="0"/>
  </p:normalViewPr>
  <p:slideViewPr>
    <p:cSldViewPr>
      <p:cViewPr varScale="1">
        <p:scale>
          <a:sx n="41" d="100"/>
          <a:sy n="41" d="100"/>
        </p:scale>
        <p:origin x="82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B58CC-AD14-4CB3-A6C5-BFAAC76A7D4C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3988C-646E-425E-B70F-298BA0A93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2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3988C-646E-425E-B70F-298BA0A936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8F2F0-5F57-47FE-879F-6D1819B37EB1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4027-6E36-4293-B176-072D9FD97DB7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279E5-EFE2-43A1-82C2-B36DAAA168AA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3FE1A-951C-4204-952C-150A153E6EF5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82EEB-4AB9-478A-8FFF-F39B3022BF18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8294-6C72-4008-95E6-FD5E19489759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32DE-BBF9-44EA-843B-9ED09AD20F1D}" type="datetime1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1B3D-F159-4E58-A3FD-7DC9BC36A1E3}" type="datetime1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52A9-B3BC-41D2-B907-51B360F26B00}" type="datetime1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2DE7-B677-49F1-9760-273EE9C7B5E2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8DC86-AF5F-458B-B153-9CD569C7C286}" type="datetime1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DBA12-F805-4F58-A838-DC9273CE036D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.svg"/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8.svg"/><Relationship Id="rId28" Type="http://schemas.openxmlformats.org/officeDocument/2006/relationships/image" Target="../media/image13.png"/><Relationship Id="rId4" Type="http://schemas.openxmlformats.org/officeDocument/2006/relationships/image" Target="../media/image11.png"/><Relationship Id="rId27" Type="http://schemas.openxmlformats.org/officeDocument/2006/relationships/image" Target="../media/image12.png"/><Relationship Id="rId30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19142" y="3327895"/>
            <a:ext cx="7548172" cy="5410102"/>
          </a:xfrm>
          <a:custGeom>
            <a:avLst/>
            <a:gdLst/>
            <a:ahLst/>
            <a:cxnLst/>
            <a:rect l="l" t="t" r="r" b="b"/>
            <a:pathLst>
              <a:path w="8520322" h="6314739">
                <a:moveTo>
                  <a:pt x="0" y="0"/>
                </a:moveTo>
                <a:lnTo>
                  <a:pt x="8520322" y="0"/>
                </a:lnTo>
                <a:lnTo>
                  <a:pt x="8520322" y="6314739"/>
                </a:lnTo>
                <a:lnTo>
                  <a:pt x="0" y="631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6200000">
            <a:off x="3302655" y="-3797955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t="-7208" b="-7208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35426" y="3621995"/>
            <a:ext cx="945620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8000" dirty="0" smtClean="0">
                <a:solidFill>
                  <a:srgbClr val="FF5858"/>
                </a:solidFill>
                <a:latin typeface="Fira Code"/>
              </a:rPr>
              <a:t>Samba Server </a:t>
            </a:r>
            <a:r>
              <a:rPr lang="en-US" sz="8000" dirty="0" smtClean="0">
                <a:solidFill>
                  <a:srgbClr val="FFC43E"/>
                </a:solidFill>
                <a:latin typeface="Fira Code"/>
              </a:rPr>
              <a:t>By</a:t>
            </a:r>
            <a:endParaRPr lang="en-US" sz="7328" dirty="0" smtClean="0">
              <a:solidFill>
                <a:srgbClr val="FFC43E"/>
              </a:solidFill>
              <a:latin typeface="Fira Code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FFC43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Amina Shojaei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4000" dirty="0" smtClean="0">
                <a:solidFill>
                  <a:srgbClr val="FFC43E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Parnian Alasvandian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9514" y="8179335"/>
            <a:ext cx="3394686" cy="53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3182" dirty="0">
                <a:solidFill>
                  <a:srgbClr val="000000"/>
                </a:solidFill>
                <a:latin typeface="Fira Code"/>
              </a:rPr>
              <a:t>Here your text</a:t>
            </a: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28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10667" y="4000500"/>
            <a:ext cx="4427476" cy="4926643"/>
          </a:xfrm>
          <a:custGeom>
            <a:avLst/>
            <a:gdLst/>
            <a:ahLst/>
            <a:cxnLst/>
            <a:rect l="l" t="t" r="r" b="b"/>
            <a:pathLst>
              <a:path w="3435758" h="3809812">
                <a:moveTo>
                  <a:pt x="0" y="0"/>
                </a:moveTo>
                <a:lnTo>
                  <a:pt x="3435758" y="0"/>
                </a:lnTo>
                <a:lnTo>
                  <a:pt x="3435758" y="3809812"/>
                </a:lnTo>
                <a:lnTo>
                  <a:pt x="0" y="3809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64047" y="4170779"/>
            <a:ext cx="7282397" cy="79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88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Fira Code"/>
              </a:rPr>
              <a:t>{</a:t>
            </a:r>
            <a:r>
              <a:rPr lang="en-US" sz="6000" dirty="0" smtClean="0">
                <a:solidFill>
                  <a:srgbClr val="FFC43E"/>
                </a:solidFill>
                <a:latin typeface="Fira Code"/>
              </a:rPr>
              <a:t>01</a:t>
            </a:r>
            <a:r>
              <a:rPr lang="en-US" sz="6000" dirty="0" smtClean="0">
                <a:solidFill>
                  <a:srgbClr val="FFFFFF"/>
                </a:solidFill>
                <a:latin typeface="Fira Code"/>
              </a:rPr>
              <a:t>} </a:t>
            </a:r>
            <a:r>
              <a:rPr lang="en-US" sz="4200" dirty="0" smtClean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Project Goals</a:t>
            </a:r>
            <a:endParaRPr lang="en-US" sz="4200" dirty="0">
              <a:solidFill>
                <a:srgbClr val="FFFFFF"/>
              </a:solidFill>
              <a:latin typeface="Roboto Mono Light" panose="00000009000000000000" pitchFamily="49" charset="0"/>
              <a:ea typeface="Roboto Mono Light" panose="00000009000000000000" pitchFamily="49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4047" y="6250980"/>
            <a:ext cx="11747856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FFFFFF"/>
                </a:solidFill>
                <a:latin typeface="Fira Code"/>
              </a:rPr>
              <a:t>{</a:t>
            </a:r>
            <a:r>
              <a:rPr lang="en-US" sz="6000" dirty="0" smtClean="0">
                <a:solidFill>
                  <a:srgbClr val="FFC43E"/>
                </a:solidFill>
                <a:latin typeface="Fira Code"/>
              </a:rPr>
              <a:t>03</a:t>
            </a:r>
            <a:r>
              <a:rPr lang="en-US" sz="6000" dirty="0" smtClean="0">
                <a:solidFill>
                  <a:srgbClr val="FFFFFF"/>
                </a:solidFill>
                <a:latin typeface="Fira Code"/>
              </a:rPr>
              <a:t>} </a:t>
            </a:r>
            <a:r>
              <a:rPr lang="en-US" sz="4200" dirty="0" smtClean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How to install and use Samba</a:t>
            </a:r>
            <a:r>
              <a:rPr lang="en-US" sz="4200" dirty="0" smtClean="0">
                <a:solidFill>
                  <a:srgbClr val="FFFFFF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?</a:t>
            </a:r>
            <a:endParaRPr lang="en-US" sz="4200" dirty="0">
              <a:solidFill>
                <a:srgbClr val="FFFFFF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4047" y="5267631"/>
            <a:ext cx="7419894" cy="79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588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Fira Code"/>
              </a:rPr>
              <a:t>{</a:t>
            </a:r>
            <a:r>
              <a:rPr lang="en-US" sz="6000" dirty="0" smtClean="0">
                <a:solidFill>
                  <a:srgbClr val="FFC43E"/>
                </a:solidFill>
                <a:latin typeface="Fira Code"/>
              </a:rPr>
              <a:t>02</a:t>
            </a:r>
            <a:r>
              <a:rPr lang="en-US" sz="6000" dirty="0" smtClean="0">
                <a:solidFill>
                  <a:srgbClr val="FFFFFF"/>
                </a:solidFill>
                <a:latin typeface="Fira Code"/>
              </a:rPr>
              <a:t>} </a:t>
            </a:r>
            <a:r>
              <a:rPr lang="en-US" sz="4200" u="none" strike="noStrike" dirty="0" smtClean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What is Samba?</a:t>
            </a:r>
            <a:endParaRPr lang="en-US" sz="4200" u="none" strike="noStrike" dirty="0">
              <a:solidFill>
                <a:srgbClr val="FFFFFF"/>
              </a:solidFill>
              <a:latin typeface="Roboto Mono Light" panose="00000009000000000000" pitchFamily="49" charset="0"/>
              <a:ea typeface="Roboto Mono Light" panose="00000009000000000000" pitchFamily="49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43940" y="2133024"/>
            <a:ext cx="11766786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u="none" strike="noStrike" dirty="0" smtClean="0">
                <a:solidFill>
                  <a:srgbClr val="FF5858"/>
                </a:solidFill>
                <a:latin typeface="Fira Code"/>
              </a:rPr>
              <a:t>Table Of Contents</a:t>
            </a:r>
            <a:endParaRPr lang="en-US" sz="7328" u="none" strike="noStrike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16005660" y="9799853"/>
            <a:ext cx="18921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6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47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50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51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8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49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52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3" name="TextBox 52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16" name="Freeform 2"/>
          <p:cNvSpPr/>
          <p:nvPr/>
        </p:nvSpPr>
        <p:spPr>
          <a:xfrm rot="16200000" flipH="1" flipV="1">
            <a:off x="3286512" y="-3752310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2/9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3598" y="3228931"/>
            <a:ext cx="5864196" cy="6189216"/>
          </a:xfrm>
          <a:custGeom>
            <a:avLst/>
            <a:gdLst/>
            <a:ahLst/>
            <a:cxnLst/>
            <a:rect l="l" t="t" r="r" b="b"/>
            <a:pathLst>
              <a:path w="5864196" h="6189216">
                <a:moveTo>
                  <a:pt x="0" y="0"/>
                </a:moveTo>
                <a:lnTo>
                  <a:pt x="5864195" y="0"/>
                </a:lnTo>
                <a:lnTo>
                  <a:pt x="5864195" y="6189216"/>
                </a:lnTo>
                <a:lnTo>
                  <a:pt x="0" y="618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22923" y="2712874"/>
            <a:ext cx="8259477" cy="1267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 smtClean="0">
                <a:solidFill>
                  <a:srgbClr val="FF5858"/>
                </a:solidFill>
                <a:latin typeface="Fira Code"/>
              </a:rPr>
              <a:t>Project Goals</a:t>
            </a:r>
            <a:endParaRPr lang="en-US" sz="7328" u="none" strike="noStrike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2712874"/>
            <a:ext cx="2776475" cy="125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535"/>
                </a:solidFill>
                <a:latin typeface="Fira Code"/>
              </a:rPr>
              <a:t>{</a:t>
            </a:r>
            <a:r>
              <a:rPr lang="en-US" sz="7328" u="none" strike="noStrike" dirty="0">
                <a:solidFill>
                  <a:srgbClr val="FFC535"/>
                </a:solidFill>
                <a:latin typeface="Fira Code"/>
              </a:rPr>
              <a:t>01}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762500"/>
            <a:ext cx="119253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Install and config Samba Server</a:t>
            </a:r>
          </a:p>
          <a:p>
            <a:pPr lvl="0" algn="l">
              <a:spcBef>
                <a:spcPct val="0"/>
              </a:spcBef>
            </a:pPr>
            <a:endParaRPr lang="en-US" sz="4000" dirty="0" smtClean="0">
              <a:solidFill>
                <a:srgbClr val="FFFFFF"/>
              </a:solidFill>
              <a:latin typeface="Roboto Mono Light" panose="00000009000000000000" pitchFamily="49" charset="0"/>
              <a:ea typeface="Roboto Mono Light" panose="00000009000000000000" pitchFamily="49" charset="0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Access the other operating system </a:t>
            </a:r>
            <a:endParaRPr lang="en-US" sz="4000" dirty="0" smtClean="0">
              <a:solidFill>
                <a:srgbClr val="FFFFFF"/>
              </a:solidFill>
              <a:latin typeface="Roboto Mono Light" panose="00000009000000000000" pitchFamily="49" charset="0"/>
              <a:ea typeface="Roboto Mono Light" panose="00000009000000000000" pitchFamily="49" charset="0"/>
            </a:endParaRPr>
          </a:p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 through </a:t>
            </a:r>
            <a:r>
              <a:rPr lang="en-US" sz="4000" dirty="0">
                <a:solidFill>
                  <a:srgbClr val="FFFFFF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rPr>
              <a:t>any of the operating systems</a:t>
            </a:r>
            <a:endParaRPr lang="en-US" sz="4000" u="none" strike="noStrike" dirty="0">
              <a:solidFill>
                <a:srgbClr val="FFFFFF"/>
              </a:solidFill>
              <a:latin typeface="Roboto Mono Light" panose="00000009000000000000" pitchFamily="49" charset="0"/>
              <a:ea typeface="Roboto Mono Light" panose="00000009000000000000" pitchFamily="49" charset="0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6005660" y="9799853"/>
            <a:ext cx="18921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20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23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4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25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6" name="TextBox 25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27" name="Freeform 2"/>
          <p:cNvSpPr/>
          <p:nvPr/>
        </p:nvSpPr>
        <p:spPr>
          <a:xfrm rot="16200000" flipH="1" flipV="1">
            <a:off x="3286512" y="-3752310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3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134811" y="4010751"/>
            <a:ext cx="7762983" cy="5453516"/>
            <a:chOff x="-5081" y="468187"/>
            <a:chExt cx="7472681" cy="5491599"/>
          </a:xfrm>
        </p:grpSpPr>
        <p:sp>
          <p:nvSpPr>
            <p:cNvPr id="4" name="Freeform 4"/>
            <p:cNvSpPr/>
            <p:nvPr/>
          </p:nvSpPr>
          <p:spPr>
            <a:xfrm>
              <a:off x="0" y="468187"/>
              <a:ext cx="7467600" cy="4045394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chemeClr val="tx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-5081" y="4463335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tx1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25699" y="5168576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63685" y="2105602"/>
            <a:ext cx="15557326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60"/>
              </a:lnSpc>
              <a:spcBef>
                <a:spcPct val="0"/>
              </a:spcBef>
            </a:pPr>
            <a:r>
              <a:rPr lang="en-US" sz="7328" u="none" strike="noStrike" dirty="0" smtClean="0">
                <a:solidFill>
                  <a:srgbClr val="FFC43E"/>
                </a:solidFill>
                <a:latin typeface="Fira Code"/>
              </a:rPr>
              <a:t>{</a:t>
            </a:r>
            <a:r>
              <a:rPr lang="en-US" sz="7328" u="none" strike="noStrike" dirty="0" smtClean="0">
                <a:solidFill>
                  <a:srgbClr val="FFC000"/>
                </a:solidFill>
                <a:latin typeface="Fira Code"/>
              </a:rPr>
              <a:t>02}</a:t>
            </a:r>
            <a:r>
              <a:rPr lang="en-US" sz="7328" u="none" strike="noStrike" dirty="0" smtClean="0">
                <a:solidFill>
                  <a:srgbClr val="FF5858"/>
                </a:solidFill>
                <a:latin typeface="Fira Code"/>
              </a:rPr>
              <a:t>What is Samba?</a:t>
            </a:r>
            <a:endParaRPr lang="en-US" sz="7328" u="none" strike="noStrike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16005660" y="9799853"/>
            <a:ext cx="18921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TextBox 22"/>
          <p:cNvSpPr txBox="1"/>
          <p:nvPr/>
        </p:nvSpPr>
        <p:spPr>
          <a:xfrm>
            <a:off x="620186" y="3767378"/>
            <a:ext cx="857798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Why was Samba Created?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What does Samba do?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Samba says:</a:t>
            </a:r>
          </a:p>
          <a:p>
            <a:r>
              <a:rPr lang="en-US" sz="3200" dirty="0" smtClean="0">
                <a:solidFill>
                  <a:srgbClr val="FF5858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“Samba </a:t>
            </a:r>
            <a:r>
              <a:rPr lang="en-US" sz="3200" dirty="0">
                <a:solidFill>
                  <a:srgbClr val="FF5858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is the standard </a:t>
            </a:r>
            <a:r>
              <a:rPr lang="en-US" sz="3200" dirty="0" smtClean="0">
                <a:solidFill>
                  <a:srgbClr val="FF5858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Windows</a:t>
            </a:r>
          </a:p>
          <a:p>
            <a:r>
              <a:rPr lang="en-US" sz="3200" dirty="0" smtClean="0">
                <a:solidFill>
                  <a:srgbClr val="FF5858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interoperability suite of programs</a:t>
            </a:r>
          </a:p>
          <a:p>
            <a:r>
              <a:rPr lang="en-US" sz="3200" dirty="0" smtClean="0">
                <a:solidFill>
                  <a:srgbClr val="FF5858"/>
                </a:solidFill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for Linux and Unix.”</a:t>
            </a:r>
            <a:endParaRPr lang="en-US" sz="3200" dirty="0">
              <a:solidFill>
                <a:srgbClr val="FF5858"/>
              </a:solidFill>
              <a:latin typeface="Roboto Mono Light" panose="00000009000000000000" pitchFamily="49" charset="0"/>
              <a:ea typeface="Roboto Mono Light" panose="00000009000000000000" pitchFamily="49" charset="0"/>
              <a:cs typeface="Fira Code" panose="020B0604020202020204" charset="0"/>
            </a:endParaRPr>
          </a:p>
        </p:txBody>
      </p:sp>
      <p:pic>
        <p:nvPicPr>
          <p:cNvPr id="2052" name="Picture 4" descr="Install and Configure Samba Server in Ubuntu (Password Less) 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3602" r="13958" b="7339"/>
          <a:stretch/>
        </p:blipFill>
        <p:spPr bwMode="auto">
          <a:xfrm>
            <a:off x="10457132" y="4241188"/>
            <a:ext cx="7113062" cy="38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24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27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28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29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0" name="TextBox 29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18" name="Freeform 2"/>
          <p:cNvSpPr/>
          <p:nvPr/>
        </p:nvSpPr>
        <p:spPr>
          <a:xfrm rot="16200000" flipH="1" flipV="1">
            <a:off x="3286512" y="-3752310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4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999" y="3565029"/>
            <a:ext cx="2934801" cy="1053781"/>
            <a:chOff x="0" y="0"/>
            <a:chExt cx="969422" cy="220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422" cy="220380"/>
            </a:xfrm>
            <a:custGeom>
              <a:avLst/>
              <a:gdLst/>
              <a:ahLst/>
              <a:cxnLst/>
              <a:rect l="l" t="t" r="r" b="b"/>
              <a:pathLst>
                <a:path w="969422" h="220380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9422" cy="258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35426" y="1726798"/>
            <a:ext cx="19011900" cy="12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260"/>
              </a:lnSpc>
              <a:spcBef>
                <a:spcPct val="0"/>
              </a:spcBef>
            </a:pPr>
            <a:r>
              <a:rPr lang="en-US" sz="6600" dirty="0">
                <a:solidFill>
                  <a:srgbClr val="FFC43E"/>
                </a:solidFill>
                <a:latin typeface="Fira Code"/>
              </a:rPr>
              <a:t>{</a:t>
            </a:r>
            <a:r>
              <a:rPr lang="en-US" sz="6600" dirty="0" smtClean="0">
                <a:solidFill>
                  <a:srgbClr val="FFC000"/>
                </a:solidFill>
                <a:latin typeface="Fira Code"/>
              </a:rPr>
              <a:t>0</a:t>
            </a:r>
            <a:r>
              <a:rPr lang="fa-IR" sz="6600" dirty="0" smtClean="0">
                <a:solidFill>
                  <a:srgbClr val="FFC000"/>
                </a:solidFill>
                <a:latin typeface="Fira Code"/>
              </a:rPr>
              <a:t>3</a:t>
            </a:r>
            <a:r>
              <a:rPr lang="en-US" sz="6600" dirty="0" smtClean="0">
                <a:solidFill>
                  <a:srgbClr val="FFC000"/>
                </a:solidFill>
                <a:latin typeface="Fira Code"/>
              </a:rPr>
              <a:t>}</a:t>
            </a:r>
            <a:r>
              <a:rPr lang="en-US" sz="6600" dirty="0" smtClean="0">
                <a:solidFill>
                  <a:srgbClr val="FF5858"/>
                </a:solidFill>
                <a:latin typeface="Fira Code"/>
              </a:rPr>
              <a:t>How to install and use Samba</a:t>
            </a:r>
            <a:r>
              <a:rPr lang="en-US" sz="6600" dirty="0">
                <a:solidFill>
                  <a:srgbClr val="FF5858"/>
                </a:solidFill>
                <a:latin typeface="Fira Code"/>
              </a:rPr>
              <a:t>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3460" y="3617431"/>
            <a:ext cx="1232154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386"/>
              </a:lnSpc>
              <a:spcBef>
                <a:spcPct val="0"/>
              </a:spcBef>
            </a:pPr>
            <a:r>
              <a:rPr lang="en-US" sz="4800" u="none" strike="noStrike" dirty="0">
                <a:solidFill>
                  <a:schemeClr val="bg1"/>
                </a:solidFill>
                <a:latin typeface="Fira Code"/>
              </a:rPr>
              <a:t>Step </a:t>
            </a:r>
            <a:r>
              <a:rPr lang="en-US" sz="4800" u="none" strike="noStrike" dirty="0" smtClean="0">
                <a:solidFill>
                  <a:schemeClr val="bg1"/>
                </a:solidFill>
                <a:latin typeface="Fira Code"/>
              </a:rPr>
              <a:t>01 </a:t>
            </a:r>
            <a:r>
              <a:rPr lang="en-US" sz="4800" u="none" strike="noStrike" dirty="0" smtClean="0">
                <a:solidFill>
                  <a:srgbClr val="FF5858"/>
                </a:solidFill>
                <a:latin typeface="Fira Code"/>
              </a:rPr>
              <a:t>Download</a:t>
            </a:r>
            <a:r>
              <a:rPr lang="fa-IR" sz="4800" u="none" strike="noStrike" dirty="0" smtClean="0">
                <a:solidFill>
                  <a:srgbClr val="FF5858"/>
                </a:solidFill>
                <a:latin typeface="Fira Code"/>
              </a:rPr>
              <a:t> </a:t>
            </a:r>
            <a:r>
              <a:rPr lang="en-US" sz="4800" u="none" strike="noStrike" dirty="0" smtClean="0">
                <a:solidFill>
                  <a:srgbClr val="FF5858"/>
                </a:solidFill>
                <a:latin typeface="Fira Code"/>
              </a:rPr>
              <a:t>and setup Samba</a:t>
            </a:r>
            <a:endParaRPr lang="fa-IR" sz="4800" u="none" strike="noStrike" dirty="0" smtClean="0">
              <a:solidFill>
                <a:srgbClr val="FF5858"/>
              </a:solidFill>
              <a:latin typeface="Fira Code"/>
            </a:endParaRPr>
          </a:p>
          <a:p>
            <a:pPr marL="0" lvl="0" indent="0" algn="l">
              <a:lnSpc>
                <a:spcPts val="7386"/>
              </a:lnSpc>
              <a:spcBef>
                <a:spcPct val="0"/>
              </a:spcBef>
            </a:pPr>
            <a:endParaRPr lang="fa-IR" sz="4800" dirty="0">
              <a:solidFill>
                <a:srgbClr val="FF5858"/>
              </a:solidFill>
              <a:latin typeface="Fira Code"/>
            </a:endParaRPr>
          </a:p>
          <a:p>
            <a:pPr marL="0" lvl="0" indent="0" algn="l">
              <a:lnSpc>
                <a:spcPts val="7386"/>
              </a:lnSpc>
              <a:spcBef>
                <a:spcPct val="0"/>
              </a:spcBef>
            </a:pPr>
            <a:endParaRPr lang="en-US" sz="4800" u="none" strike="noStrike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98999" y="5424021"/>
            <a:ext cx="11484441" cy="3760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sudo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 apt update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err="1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sudo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 apt install samba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sudo</a:t>
            </a:r>
            <a:r>
              <a:rPr lang="en-US" sz="4000" dirty="0" smtClean="0"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 nano /etc/samba/</a:t>
            </a:r>
            <a:r>
              <a:rPr lang="en-US" sz="4000" dirty="0" err="1" smtClean="0"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smb.conf</a:t>
            </a:r>
            <a:r>
              <a:rPr lang="en-US" sz="4000" dirty="0" smtClean="0"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 </a:t>
            </a:r>
            <a:r>
              <a:rPr lang="en-US" sz="4400" dirty="0" smtClean="0"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 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FFFFFF"/>
              </a:solidFill>
              <a:latin typeface="Roboto Mono Thin" panose="00000009000000000000" pitchFamily="49" charset="0"/>
              <a:ea typeface="Roboto Mono Thin" panose="00000009000000000000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16005660" y="9799853"/>
            <a:ext cx="18921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Freeform 14"/>
          <p:cNvSpPr/>
          <p:nvPr/>
        </p:nvSpPr>
        <p:spPr>
          <a:xfrm>
            <a:off x="12105467" y="3771900"/>
            <a:ext cx="5332676" cy="5527936"/>
          </a:xfrm>
          <a:custGeom>
            <a:avLst/>
            <a:gdLst/>
            <a:ahLst/>
            <a:cxnLst/>
            <a:rect l="l" t="t" r="r" b="b"/>
            <a:pathLst>
              <a:path w="1149756" h="1236625">
                <a:moveTo>
                  <a:pt x="0" y="0"/>
                </a:moveTo>
                <a:lnTo>
                  <a:pt x="1149756" y="0"/>
                </a:lnTo>
                <a:lnTo>
                  <a:pt x="1149756" y="1236625"/>
                </a:lnTo>
                <a:lnTo>
                  <a:pt x="0" y="123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5" b="-2125"/>
            </a:stretch>
          </a:blipFill>
        </p:spPr>
      </p:sp>
      <p:grpSp>
        <p:nvGrpSpPr>
          <p:cNvPr id="32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33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36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7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5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38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9" name="TextBox 38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18" name="Freeform 2"/>
          <p:cNvSpPr/>
          <p:nvPr/>
        </p:nvSpPr>
        <p:spPr>
          <a:xfrm rot="16200000" flipH="1" flipV="1">
            <a:off x="3286512" y="-3752310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5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135008"/>
            <a:ext cx="2590799" cy="1052189"/>
            <a:chOff x="0" y="0"/>
            <a:chExt cx="969422" cy="220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422" cy="220380"/>
            </a:xfrm>
            <a:custGeom>
              <a:avLst/>
              <a:gdLst/>
              <a:ahLst/>
              <a:cxnLst/>
              <a:rect l="l" t="t" r="r" b="b"/>
              <a:pathLst>
                <a:path w="969422" h="220380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9422" cy="258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80271" y="2135008"/>
            <a:ext cx="16772678" cy="883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386"/>
              </a:lnSpc>
              <a:spcBef>
                <a:spcPct val="0"/>
              </a:spcBef>
            </a:pPr>
            <a:r>
              <a:rPr lang="en-US" sz="4800" u="none" strike="noStrike" dirty="0" smtClean="0">
                <a:solidFill>
                  <a:schemeClr val="bg1"/>
                </a:solidFill>
                <a:latin typeface="Fira Code"/>
              </a:rPr>
              <a:t>Ste</a:t>
            </a:r>
            <a:r>
              <a:rPr lang="en-US" sz="4800" dirty="0" smtClean="0">
                <a:solidFill>
                  <a:schemeClr val="bg1"/>
                </a:solidFill>
                <a:latin typeface="Fira Code"/>
              </a:rPr>
              <a:t>p</a:t>
            </a:r>
            <a:r>
              <a:rPr lang="en-US" sz="2000" dirty="0" smtClean="0">
                <a:solidFill>
                  <a:schemeClr val="bg1"/>
                </a:solidFill>
                <a:latin typeface="Fira Code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Fira Code"/>
              </a:rPr>
              <a:t>0</a:t>
            </a:r>
            <a:r>
              <a:rPr lang="fa-IR" sz="4800" dirty="0" smtClean="0">
                <a:solidFill>
                  <a:schemeClr val="bg1"/>
                </a:solidFill>
                <a:latin typeface="Fira Code"/>
              </a:rPr>
              <a:t>2</a:t>
            </a:r>
            <a:r>
              <a:rPr lang="en-US" sz="4800" dirty="0" smtClean="0">
                <a:solidFill>
                  <a:schemeClr val="bg1"/>
                </a:solidFill>
                <a:latin typeface="Fira Code"/>
              </a:rPr>
              <a:t> </a:t>
            </a:r>
            <a:r>
              <a:rPr lang="en-US" sz="4800" dirty="0" smtClean="0">
                <a:solidFill>
                  <a:srgbClr val="FF5858"/>
                </a:solidFill>
                <a:latin typeface="Fira Code"/>
              </a:rPr>
              <a:t>Specify</a:t>
            </a:r>
            <a:r>
              <a:rPr lang="fa-IR" sz="4800" dirty="0" smtClean="0">
                <a:solidFill>
                  <a:srgbClr val="FF5858"/>
                </a:solidFill>
                <a:latin typeface="Fira Code"/>
              </a:rPr>
              <a:t> </a:t>
            </a:r>
            <a:r>
              <a:rPr lang="en-US" sz="4800" dirty="0" smtClean="0">
                <a:solidFill>
                  <a:srgbClr val="FF5858"/>
                </a:solidFill>
                <a:latin typeface="Fira Code"/>
              </a:rPr>
              <a:t>the folder you want to share</a:t>
            </a:r>
            <a:endParaRPr lang="en-US" sz="4800" u="none" strike="noStrike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2000" y="3879066"/>
            <a:ext cx="11229764" cy="3588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[sambashare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]</a:t>
            </a:r>
            <a:endParaRPr lang="en-US" sz="4000" dirty="0">
              <a:solidFill>
                <a:srgbClr val="FFFFFF"/>
              </a:solidFill>
              <a:latin typeface="Roboto Mono Thin" panose="00000009000000000000" pitchFamily="49" charset="0"/>
              <a:ea typeface="Roboto Mono Thin" panose="00000009000000000000" pitchFamily="49" charset="0"/>
              <a:cs typeface="Cascadia Code" panose="020B0609020000020004" pitchFamily="49" charset="0"/>
            </a:endParaRP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Path = /home/</a:t>
            </a:r>
            <a:r>
              <a:rPr lang="en-US" sz="4000" dirty="0" err="1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parnian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/sambashare</a:t>
            </a:r>
            <a:endParaRPr lang="en-US" sz="4000" dirty="0">
              <a:solidFill>
                <a:srgbClr val="FFFFFF"/>
              </a:solidFill>
              <a:latin typeface="Roboto Mono Thin" panose="00000009000000000000" pitchFamily="49" charset="0"/>
              <a:ea typeface="Roboto Mono Thin" panose="00000009000000000000" pitchFamily="49" charset="0"/>
              <a:cs typeface="Cascadia Code" panose="020B0609020000020004" pitchFamily="49" charset="0"/>
            </a:endParaRP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Read only = no</a:t>
            </a:r>
            <a:endParaRPr lang="fa-IR" sz="4000" dirty="0" smtClean="0">
              <a:solidFill>
                <a:srgbClr val="FFFFFF"/>
              </a:solidFill>
              <a:latin typeface="Roboto Mono Thin" panose="00000009000000000000" pitchFamily="49" charset="0"/>
              <a:ea typeface="Roboto Mono Thin" panose="00000009000000000000" pitchFamily="49" charset="0"/>
              <a:cs typeface="Cascadia Code" panose="020B0609020000020004" pitchFamily="49" charset="0"/>
            </a:endParaRP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Guest </a:t>
            </a:r>
            <a:r>
              <a:rPr lang="en-US" sz="4000" dirty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ok = 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yes</a:t>
            </a:r>
            <a:endParaRPr lang="en-US" sz="4000" dirty="0">
              <a:solidFill>
                <a:srgbClr val="FFFFFF"/>
              </a:solidFill>
              <a:latin typeface="Roboto Mono Thin" panose="00000009000000000000" pitchFamily="49" charset="0"/>
              <a:ea typeface="Roboto Mono Thin" panose="00000009000000000000" pitchFamily="49" charset="0"/>
              <a:cs typeface="Cascadia Code" panose="020B0609020000020004" pitchFamily="49" charset="0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16005660" y="9799853"/>
            <a:ext cx="18921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9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32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35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6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37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8" name="TextBox 37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41" name="Freeform 4"/>
          <p:cNvSpPr/>
          <p:nvPr/>
        </p:nvSpPr>
        <p:spPr>
          <a:xfrm>
            <a:off x="11245846" y="3376081"/>
            <a:ext cx="5432210" cy="6066146"/>
          </a:xfrm>
          <a:custGeom>
            <a:avLst/>
            <a:gdLst/>
            <a:ahLst/>
            <a:cxnLst/>
            <a:rect l="l" t="t" r="r" b="b"/>
            <a:pathLst>
              <a:path w="1104337" h="1302815">
                <a:moveTo>
                  <a:pt x="0" y="0"/>
                </a:moveTo>
                <a:lnTo>
                  <a:pt x="1104337" y="0"/>
                </a:lnTo>
                <a:lnTo>
                  <a:pt x="1104337" y="1302815"/>
                </a:lnTo>
                <a:lnTo>
                  <a:pt x="0" y="1302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2"/>
          <p:cNvSpPr/>
          <p:nvPr/>
        </p:nvSpPr>
        <p:spPr>
          <a:xfrm rot="16200000" flipH="1" flipV="1">
            <a:off x="3286512" y="-3752310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6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2135008"/>
            <a:ext cx="2590799" cy="1052189"/>
            <a:chOff x="0" y="0"/>
            <a:chExt cx="969422" cy="220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422" cy="220380"/>
            </a:xfrm>
            <a:custGeom>
              <a:avLst/>
              <a:gdLst/>
              <a:ahLst/>
              <a:cxnLst/>
              <a:rect l="l" t="t" r="r" b="b"/>
              <a:pathLst>
                <a:path w="969422" h="220380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69422" cy="258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777240" y="2135008"/>
            <a:ext cx="16772678" cy="883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386"/>
              </a:lnSpc>
              <a:spcBef>
                <a:spcPct val="0"/>
              </a:spcBef>
            </a:pPr>
            <a:r>
              <a:rPr lang="en-US" sz="4800" u="none" strike="noStrike" dirty="0" smtClean="0">
                <a:solidFill>
                  <a:schemeClr val="bg1"/>
                </a:solidFill>
                <a:latin typeface="Fira Code"/>
              </a:rPr>
              <a:t>Ste</a:t>
            </a:r>
            <a:r>
              <a:rPr lang="en-US" sz="4800" dirty="0" smtClean="0">
                <a:solidFill>
                  <a:schemeClr val="bg1"/>
                </a:solidFill>
                <a:latin typeface="Fira Code"/>
              </a:rPr>
              <a:t>p</a:t>
            </a:r>
            <a:r>
              <a:rPr lang="en-US" sz="2000" dirty="0" smtClean="0">
                <a:solidFill>
                  <a:schemeClr val="bg1"/>
                </a:solidFill>
                <a:latin typeface="Fira Code"/>
              </a:rPr>
              <a:t> </a:t>
            </a:r>
            <a:r>
              <a:rPr lang="en-US" sz="4800" dirty="0" smtClean="0">
                <a:solidFill>
                  <a:schemeClr val="bg1"/>
                </a:solidFill>
                <a:latin typeface="Fira Code"/>
              </a:rPr>
              <a:t>0</a:t>
            </a:r>
            <a:r>
              <a:rPr lang="fa-IR" sz="4800" dirty="0" smtClean="0">
                <a:solidFill>
                  <a:schemeClr val="bg1"/>
                </a:solidFill>
                <a:latin typeface="Fira Code"/>
              </a:rPr>
              <a:t>3</a:t>
            </a:r>
            <a:r>
              <a:rPr lang="en-US" sz="4800" dirty="0">
                <a:solidFill>
                  <a:schemeClr val="bg1"/>
                </a:solidFill>
                <a:latin typeface="Fira Code"/>
              </a:rPr>
              <a:t> </a:t>
            </a:r>
            <a:r>
              <a:rPr lang="en-US" sz="4800" dirty="0">
                <a:solidFill>
                  <a:srgbClr val="FF5858"/>
                </a:solidFill>
                <a:latin typeface="Fira Code"/>
              </a:rPr>
              <a:t>M</a:t>
            </a:r>
            <a:r>
              <a:rPr lang="en-US" sz="4800" dirty="0" smtClean="0">
                <a:solidFill>
                  <a:srgbClr val="FF5858"/>
                </a:solidFill>
                <a:latin typeface="Fira Code"/>
              </a:rPr>
              <a:t>ake directory and set permissions</a:t>
            </a:r>
            <a:endParaRPr lang="en-US" sz="4800" u="none" strike="noStrike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35426" y="3863826"/>
            <a:ext cx="1369017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sudo mkdir -p /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home/</a:t>
            </a:r>
            <a:r>
              <a:rPr lang="en-US" sz="4000" dirty="0" err="1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parnian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/sambashare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sudo chmod 777 /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home/</a:t>
            </a:r>
            <a:r>
              <a:rPr lang="en-US" sz="4000" dirty="0" err="1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parnian</a:t>
            </a:r>
            <a:r>
              <a:rPr lang="en-US" sz="4000" dirty="0" smtClean="0">
                <a:solidFill>
                  <a:srgbClr val="FFFFFF"/>
                </a:solidFill>
                <a:latin typeface="Roboto Mono Thin" panose="00000009000000000000" pitchFamily="49" charset="0"/>
                <a:ea typeface="Roboto Mono Thin" panose="00000009000000000000" pitchFamily="49" charset="0"/>
                <a:cs typeface="Cascadia Code" panose="020B0609020000020004" pitchFamily="49" charset="0"/>
              </a:rPr>
              <a:t>/sambashare </a:t>
            </a:r>
          </a:p>
          <a:p>
            <a:pPr marL="571500" lvl="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 err="1">
                <a:latin typeface="Roboto Mono Thin" panose="00000009000000000000" pitchFamily="49" charset="0"/>
                <a:ea typeface="Roboto Mono Thin" panose="00000009000000000000" pitchFamily="49" charset="0"/>
              </a:rPr>
              <a:t>sudo</a:t>
            </a:r>
            <a:r>
              <a:rPr lang="en-US" sz="4000" dirty="0">
                <a:latin typeface="Roboto Mono Thin" panose="00000009000000000000" pitchFamily="49" charset="0"/>
                <a:ea typeface="Roboto Mono Thin" panose="00000009000000000000" pitchFamily="49" charset="0"/>
              </a:rPr>
              <a:t> </a:t>
            </a:r>
            <a:r>
              <a:rPr lang="en-US" sz="4000" dirty="0" err="1">
                <a:latin typeface="Roboto Mono Thin" panose="00000009000000000000" pitchFamily="49" charset="0"/>
                <a:ea typeface="Roboto Mono Thin" panose="00000009000000000000" pitchFamily="49" charset="0"/>
              </a:rPr>
              <a:t>systemctl</a:t>
            </a:r>
            <a:r>
              <a:rPr lang="en-US" sz="4000" dirty="0">
                <a:latin typeface="Roboto Mono Thin" panose="00000009000000000000" pitchFamily="49" charset="0"/>
                <a:ea typeface="Roboto Mono Thin" panose="00000009000000000000" pitchFamily="49" charset="0"/>
              </a:rPr>
              <a:t> restart </a:t>
            </a:r>
            <a:r>
              <a:rPr lang="en-US" sz="4000" dirty="0" err="1">
                <a:latin typeface="Roboto Mono Thin" panose="00000009000000000000" pitchFamily="49" charset="0"/>
                <a:ea typeface="Roboto Mono Thin" panose="00000009000000000000" pitchFamily="49" charset="0"/>
              </a:rPr>
              <a:t>smbd</a:t>
            </a:r>
            <a:r>
              <a:rPr lang="en-US" sz="4000" dirty="0">
                <a:latin typeface="Roboto Mono Thin" panose="00000009000000000000" pitchFamily="49" charset="0"/>
                <a:ea typeface="Roboto Mono Thin" panose="00000009000000000000" pitchFamily="49" charset="0"/>
              </a:rPr>
              <a:t> </a:t>
            </a:r>
            <a:endParaRPr lang="fa-IR" sz="4000" dirty="0" smtClean="0">
              <a:solidFill>
                <a:srgbClr val="FFFFFF"/>
              </a:solidFill>
              <a:latin typeface="Roboto Mono Thin" panose="00000009000000000000" pitchFamily="49" charset="0"/>
              <a:ea typeface="Roboto Mono Thin" panose="00000009000000000000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9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32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35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6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37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8" name="TextBox 37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grpSp>
        <p:nvGrpSpPr>
          <p:cNvPr id="18" name="Group 3"/>
          <p:cNvGrpSpPr>
            <a:grpSpLocks noChangeAspect="1"/>
          </p:cNvGrpSpPr>
          <p:nvPr/>
        </p:nvGrpSpPr>
        <p:grpSpPr>
          <a:xfrm>
            <a:off x="10946849" y="5829300"/>
            <a:ext cx="6563755" cy="4444891"/>
            <a:chOff x="-5082" y="666082"/>
            <a:chExt cx="7472682" cy="5293704"/>
          </a:xfrm>
        </p:grpSpPr>
        <p:sp>
          <p:nvSpPr>
            <p:cNvPr id="19" name="Freeform 4"/>
            <p:cNvSpPr/>
            <p:nvPr/>
          </p:nvSpPr>
          <p:spPr>
            <a:xfrm>
              <a:off x="0" y="666082"/>
              <a:ext cx="7467600" cy="3847498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chemeClr val="tx1"/>
            </a:solidFill>
          </p:spPr>
        </p:sp>
        <p:sp>
          <p:nvSpPr>
            <p:cNvPr id="20" name="Freeform 5"/>
            <p:cNvSpPr/>
            <p:nvPr/>
          </p:nvSpPr>
          <p:spPr>
            <a:xfrm>
              <a:off x="-5082" y="4483511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chemeClr val="tx1"/>
            </a:solidFill>
          </p:spPr>
        </p:sp>
        <p:sp>
          <p:nvSpPr>
            <p:cNvPr id="21" name="Freeform 6"/>
            <p:cNvSpPr/>
            <p:nvPr/>
          </p:nvSpPr>
          <p:spPr>
            <a:xfrm>
              <a:off x="2425699" y="5168576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  <p:sp>
        <p:nvSpPr>
          <p:cNvPr id="6" name="Rectangle 5"/>
          <p:cNvSpPr/>
          <p:nvPr/>
        </p:nvSpPr>
        <p:spPr>
          <a:xfrm>
            <a:off x="11216594" y="6057900"/>
            <a:ext cx="6019800" cy="3034587"/>
          </a:xfrm>
          <a:prstGeom prst="rect">
            <a:avLst/>
          </a:prstGeom>
          <a:solidFill>
            <a:srgbClr val="DD471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33" t="10829" r="10795" b="13710"/>
          <a:stretch/>
        </p:blipFill>
        <p:spPr>
          <a:xfrm>
            <a:off x="13081054" y="6714851"/>
            <a:ext cx="2289971" cy="1896393"/>
          </a:xfrm>
          <a:prstGeom prst="rect">
            <a:avLst/>
          </a:prstGeom>
        </p:spPr>
      </p:pic>
      <p:sp>
        <p:nvSpPr>
          <p:cNvPr id="22" name="Freeform 2"/>
          <p:cNvSpPr/>
          <p:nvPr/>
        </p:nvSpPr>
        <p:spPr>
          <a:xfrm rot="16200000" flipH="1" flipV="1">
            <a:off x="3286512" y="-3752310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7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635426" y="2736826"/>
            <a:ext cx="19011900" cy="2560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260"/>
              </a:lnSpc>
              <a:spcBef>
                <a:spcPct val="0"/>
              </a:spcBef>
            </a:pPr>
            <a:r>
              <a:rPr lang="en-US" sz="6600" dirty="0" smtClean="0">
                <a:solidFill>
                  <a:srgbClr val="FFC43E"/>
                </a:solidFill>
                <a:latin typeface="Fira Code"/>
              </a:rPr>
              <a:t>{!</a:t>
            </a:r>
            <a:r>
              <a:rPr lang="en-US" sz="6600" dirty="0" smtClean="0">
                <a:solidFill>
                  <a:srgbClr val="FFC000"/>
                </a:solidFill>
                <a:latin typeface="Fira Code"/>
              </a:rPr>
              <a:t>}</a:t>
            </a:r>
            <a:r>
              <a:rPr lang="en-US" sz="6600" dirty="0" smtClean="0">
                <a:solidFill>
                  <a:srgbClr val="FF5858"/>
                </a:solidFill>
                <a:latin typeface="Fira Code"/>
              </a:rPr>
              <a:t>Warning!</a:t>
            </a:r>
          </a:p>
          <a:p>
            <a:pPr lvl="0">
              <a:lnSpc>
                <a:spcPts val="10260"/>
              </a:lnSpc>
              <a:spcBef>
                <a:spcPct val="0"/>
              </a:spcBef>
            </a:pPr>
            <a:endParaRPr lang="en-US" sz="6600" dirty="0">
              <a:solidFill>
                <a:srgbClr val="FF5858"/>
              </a:solidFill>
              <a:latin typeface="Fira Code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16005660" y="9799853"/>
            <a:ext cx="189213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2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33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36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7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5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38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TextBox 38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6156" r="26515" b="7965"/>
          <a:stretch/>
        </p:blipFill>
        <p:spPr>
          <a:xfrm>
            <a:off x="9677400" y="1866900"/>
            <a:ext cx="7656514" cy="76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0666" y="4872581"/>
            <a:ext cx="8783174" cy="183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Add another Network Adapter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Roboto Mono Light" panose="00000009000000000000" pitchFamily="49" charset="0"/>
                <a:ea typeface="Roboto Mono Light" panose="00000009000000000000" pitchFamily="49" charset="0"/>
                <a:cs typeface="Fira Code" panose="020B0604020202020204" charset="0"/>
              </a:rPr>
              <a:t>Set it on bridge mode</a:t>
            </a:r>
            <a:endParaRPr lang="en-US" sz="4000" dirty="0">
              <a:latin typeface="Roboto Mono Light" panose="00000009000000000000" pitchFamily="49" charset="0"/>
              <a:ea typeface="Roboto Mono Light" panose="00000009000000000000" pitchFamily="49" charset="0"/>
              <a:cs typeface="Fira Code" panose="020B0604020202020204" charset="0"/>
            </a:endParaRPr>
          </a:p>
        </p:txBody>
      </p:sp>
      <p:sp>
        <p:nvSpPr>
          <p:cNvPr id="14" name="Freeform 2"/>
          <p:cNvSpPr/>
          <p:nvPr/>
        </p:nvSpPr>
        <p:spPr>
          <a:xfrm rot="16200000" flipH="1" flipV="1">
            <a:off x="5764962" y="-7999335"/>
            <a:ext cx="11927910" cy="25743831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7208" b="-7208"/>
            </a:stretch>
          </a:blipFill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8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2209800" y="2781300"/>
            <a:ext cx="1634198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386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FF5858"/>
                </a:solidFill>
                <a:latin typeface="Fira Code"/>
              </a:rPr>
              <a:t>Thanks for your attention</a:t>
            </a:r>
            <a:endParaRPr lang="en-US" sz="7200" u="none" strike="noStrike" dirty="0">
              <a:solidFill>
                <a:srgbClr val="FF5858"/>
              </a:solidFill>
              <a:latin typeface="Fira Code"/>
            </a:endParaRPr>
          </a:p>
        </p:txBody>
      </p:sp>
      <p:grpSp>
        <p:nvGrpSpPr>
          <p:cNvPr id="29" name="Group 8"/>
          <p:cNvGrpSpPr/>
          <p:nvPr/>
        </p:nvGrpSpPr>
        <p:grpSpPr>
          <a:xfrm>
            <a:off x="635426" y="606641"/>
            <a:ext cx="17262368" cy="844118"/>
            <a:chOff x="0" y="0"/>
            <a:chExt cx="23016491" cy="1125490"/>
          </a:xfrm>
        </p:grpSpPr>
        <p:grpSp>
          <p:nvGrpSpPr>
            <p:cNvPr id="32" name="Group 9"/>
            <p:cNvGrpSpPr/>
            <p:nvPr/>
          </p:nvGrpSpPr>
          <p:grpSpPr>
            <a:xfrm>
              <a:off x="0" y="0"/>
              <a:ext cx="23016491" cy="1125490"/>
              <a:chOff x="0" y="0"/>
              <a:chExt cx="4546467" cy="222319"/>
            </a:xfrm>
          </p:grpSpPr>
          <p:sp>
            <p:nvSpPr>
              <p:cNvPr id="35" name="Freeform 10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avLst/>
                <a:gdLst/>
                <a:ahLst/>
                <a:cxnLst/>
                <a:rect l="l" t="t" r="r" b="b"/>
                <a:pathLst>
                  <a:path w="4546467" h="222319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id="36" name="TextBox 11"/>
              <p:cNvSpPr txBox="1"/>
              <p:nvPr/>
            </p:nvSpPr>
            <p:spPr>
              <a:xfrm>
                <a:off x="0" y="-38100"/>
                <a:ext cx="4546467" cy="260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17"/>
            <p:cNvSpPr txBox="1"/>
            <p:nvPr/>
          </p:nvSpPr>
          <p:spPr>
            <a:xfrm>
              <a:off x="21430814" y="169077"/>
              <a:ext cx="385123" cy="582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524365" y="222809"/>
              <a:ext cx="19705894" cy="641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 smtClean="0">
                  <a:solidFill>
                    <a:srgbClr val="38B6FF"/>
                  </a:solidFill>
                  <a:latin typeface="Fira Code"/>
                </a:rPr>
                <a:t>&lt;University Of Isfahan&gt;           &lt;Operating Systems project&gt;</a:t>
              </a:r>
              <a:endParaRPr lang="en-US" sz="2800" dirty="0">
                <a:solidFill>
                  <a:srgbClr val="38B6FF"/>
                </a:solidFill>
                <a:latin typeface="Fira Code"/>
              </a:endParaRPr>
            </a:p>
          </p:txBody>
        </p:sp>
      </p:grpSp>
      <p:sp>
        <p:nvSpPr>
          <p:cNvPr id="37" name="Freeform 4">
            <a:extLst>
              <a:ext uri="{FF2B5EF4-FFF2-40B4-BE49-F238E27FC236}">
                <a16:creationId xmlns:a16="http://schemas.microsoft.com/office/drawing/2014/main" id="{991287D9-5037-444E-A097-7DE1C7664821}"/>
              </a:ext>
            </a:extLst>
          </p:cNvPr>
          <p:cNvSpPr/>
          <p:nvPr/>
        </p:nvSpPr>
        <p:spPr>
          <a:xfrm>
            <a:off x="16529064" y="710215"/>
            <a:ext cx="625253" cy="627200"/>
          </a:xfrm>
          <a:custGeom>
            <a:avLst/>
            <a:gdLst/>
            <a:ahLst/>
            <a:cxnLst/>
            <a:rect l="l" t="t" r="r" b="b"/>
            <a:pathLst>
              <a:path w="816615" h="816615">
                <a:moveTo>
                  <a:pt x="0" y="0"/>
                </a:moveTo>
                <a:lnTo>
                  <a:pt x="816615" y="0"/>
                </a:lnTo>
                <a:lnTo>
                  <a:pt x="816615" y="816615"/>
                </a:lnTo>
                <a:lnTo>
                  <a:pt x="0" y="816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8" name="TextBox 37"/>
          <p:cNvSpPr txBox="1"/>
          <p:nvPr/>
        </p:nvSpPr>
        <p:spPr>
          <a:xfrm>
            <a:off x="17154317" y="351742"/>
            <a:ext cx="567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Letter Gothic" panose="020B0409020202030204" pitchFamily="49" charset="0"/>
                <a:ea typeface="Fira Code" panose="020B0604020202020204" charset="0"/>
                <a:cs typeface="Fira Code" panose="020B0604020202020204" charset="0"/>
              </a:rPr>
              <a:t>x</a:t>
            </a:r>
            <a:endParaRPr lang="en-US" sz="7200" dirty="0">
              <a:latin typeface="Letter Gothic" panose="020B0409020202030204" pitchFamily="49" charset="0"/>
              <a:ea typeface="Fira Code" panose="020B0604020202020204" charset="0"/>
              <a:cs typeface="Fira Code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6723" y="5021606"/>
            <a:ext cx="14932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Now Let's </a:t>
            </a:r>
            <a:r>
              <a:rPr lang="en-US" sz="4800" dirty="0">
                <a:latin typeface="Roboto Mono" panose="00000009000000000000" pitchFamily="49" charset="0"/>
                <a:ea typeface="Roboto Mono" panose="00000009000000000000" pitchFamily="49" charset="0"/>
              </a:rPr>
              <a:t>put our knowledge to the </a:t>
            </a:r>
            <a:r>
              <a:rPr lang="en-US" sz="48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test</a:t>
            </a:r>
          </a:p>
        </p:txBody>
      </p:sp>
      <p:sp>
        <p:nvSpPr>
          <p:cNvPr id="30" name="TextBox 23"/>
          <p:cNvSpPr txBox="1"/>
          <p:nvPr/>
        </p:nvSpPr>
        <p:spPr>
          <a:xfrm>
            <a:off x="5725796" y="7051587"/>
            <a:ext cx="558444" cy="122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535"/>
                </a:solidFill>
                <a:latin typeface="Fira Code"/>
              </a:rPr>
              <a:t>}</a:t>
            </a:r>
          </a:p>
        </p:txBody>
      </p:sp>
      <p:sp>
        <p:nvSpPr>
          <p:cNvPr id="31" name="TextBox 24"/>
          <p:cNvSpPr txBox="1"/>
          <p:nvPr/>
        </p:nvSpPr>
        <p:spPr>
          <a:xfrm>
            <a:off x="9878424" y="6986045"/>
            <a:ext cx="558444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43E"/>
                </a:solidFill>
                <a:latin typeface="Fira Code"/>
              </a:rPr>
              <a:t>}</a:t>
            </a:r>
          </a:p>
        </p:txBody>
      </p:sp>
      <p:sp>
        <p:nvSpPr>
          <p:cNvPr id="39" name="TextBox 25"/>
          <p:cNvSpPr txBox="1"/>
          <p:nvPr/>
        </p:nvSpPr>
        <p:spPr>
          <a:xfrm rot="10800000">
            <a:off x="4255930" y="7123025"/>
            <a:ext cx="558444" cy="1222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535"/>
                </a:solidFill>
                <a:latin typeface="Fira Code"/>
              </a:rPr>
              <a:t>}</a:t>
            </a:r>
          </a:p>
        </p:txBody>
      </p:sp>
      <p:sp>
        <p:nvSpPr>
          <p:cNvPr id="40" name="TextBox 26"/>
          <p:cNvSpPr txBox="1"/>
          <p:nvPr/>
        </p:nvSpPr>
        <p:spPr>
          <a:xfrm rot="10800000">
            <a:off x="8337777" y="7038042"/>
            <a:ext cx="558444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43E"/>
                </a:solidFill>
                <a:latin typeface="Fira Code"/>
              </a:rPr>
              <a:t>}</a:t>
            </a:r>
          </a:p>
        </p:txBody>
      </p:sp>
      <p:sp>
        <p:nvSpPr>
          <p:cNvPr id="41" name="Freeform 25"/>
          <p:cNvSpPr/>
          <p:nvPr/>
        </p:nvSpPr>
        <p:spPr>
          <a:xfrm>
            <a:off x="4806938" y="7322222"/>
            <a:ext cx="1034203" cy="827362"/>
          </a:xfrm>
          <a:custGeom>
            <a:avLst/>
            <a:gdLst/>
            <a:ahLst/>
            <a:cxnLst/>
            <a:rect l="l" t="t" r="r" b="b"/>
            <a:pathLst>
              <a:path w="1034203" h="827362">
                <a:moveTo>
                  <a:pt x="0" y="0"/>
                </a:moveTo>
                <a:lnTo>
                  <a:pt x="1034203" y="0"/>
                </a:lnTo>
                <a:lnTo>
                  <a:pt x="1034203" y="827362"/>
                </a:lnTo>
                <a:lnTo>
                  <a:pt x="0" y="827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24"/>
          <p:cNvSpPr/>
          <p:nvPr/>
        </p:nvSpPr>
        <p:spPr>
          <a:xfrm>
            <a:off x="8955911" y="7258214"/>
            <a:ext cx="862823" cy="862823"/>
          </a:xfrm>
          <a:custGeom>
            <a:avLst/>
            <a:gdLst/>
            <a:ahLst/>
            <a:cxnLst/>
            <a:rect l="l" t="t" r="r" b="b"/>
            <a:pathLst>
              <a:path w="862823" h="862823">
                <a:moveTo>
                  <a:pt x="0" y="0"/>
                </a:moveTo>
                <a:lnTo>
                  <a:pt x="862822" y="0"/>
                </a:lnTo>
                <a:lnTo>
                  <a:pt x="862822" y="862822"/>
                </a:lnTo>
                <a:lnTo>
                  <a:pt x="0" y="86282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5"/>
          <p:cNvSpPr/>
          <p:nvPr/>
        </p:nvSpPr>
        <p:spPr>
          <a:xfrm>
            <a:off x="12924456" y="7201272"/>
            <a:ext cx="771785" cy="922787"/>
          </a:xfrm>
          <a:custGeom>
            <a:avLst/>
            <a:gdLst/>
            <a:ahLst/>
            <a:cxnLst/>
            <a:rect l="l" t="t" r="r" b="b"/>
            <a:pathLst>
              <a:path w="771785" h="922787">
                <a:moveTo>
                  <a:pt x="0" y="0"/>
                </a:moveTo>
                <a:lnTo>
                  <a:pt x="771786" y="0"/>
                </a:lnTo>
                <a:lnTo>
                  <a:pt x="771786" y="922786"/>
                </a:lnTo>
                <a:lnTo>
                  <a:pt x="0" y="92278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4"/>
          <p:cNvSpPr txBox="1"/>
          <p:nvPr/>
        </p:nvSpPr>
        <p:spPr>
          <a:xfrm>
            <a:off x="13716000" y="7035862"/>
            <a:ext cx="558444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43E"/>
                </a:solidFill>
                <a:latin typeface="Fira Code"/>
              </a:rPr>
              <a:t>}</a:t>
            </a:r>
          </a:p>
        </p:txBody>
      </p:sp>
      <p:sp>
        <p:nvSpPr>
          <p:cNvPr id="45" name="TextBox 26"/>
          <p:cNvSpPr txBox="1"/>
          <p:nvPr/>
        </p:nvSpPr>
        <p:spPr>
          <a:xfrm rot="10800000">
            <a:off x="12366013" y="7100404"/>
            <a:ext cx="558444" cy="126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  <a:spcBef>
                <a:spcPct val="0"/>
              </a:spcBef>
            </a:pPr>
            <a:r>
              <a:rPr lang="en-US" sz="7328" dirty="0">
                <a:solidFill>
                  <a:srgbClr val="FFC43E"/>
                </a:solidFill>
                <a:latin typeface="Fira Code"/>
              </a:rPr>
              <a:t>}</a:t>
            </a:r>
          </a:p>
        </p:txBody>
      </p:sp>
      <p:sp>
        <p:nvSpPr>
          <p:cNvPr id="47" name="Freeform 2"/>
          <p:cNvSpPr/>
          <p:nvPr/>
        </p:nvSpPr>
        <p:spPr>
          <a:xfrm rot="16200000" flipH="1" flipV="1">
            <a:off x="3108484" y="-3414007"/>
            <a:ext cx="11927910" cy="18533220"/>
          </a:xfrm>
          <a:custGeom>
            <a:avLst/>
            <a:gdLst/>
            <a:ahLst/>
            <a:cxnLst/>
            <a:rect l="l" t="t" r="r" b="b"/>
            <a:pathLst>
              <a:path w="11927910" h="18533220">
                <a:moveTo>
                  <a:pt x="11927910" y="18533220"/>
                </a:moveTo>
                <a:lnTo>
                  <a:pt x="0" y="18533220"/>
                </a:lnTo>
                <a:lnTo>
                  <a:pt x="0" y="0"/>
                </a:lnTo>
                <a:lnTo>
                  <a:pt x="11927910" y="0"/>
                </a:lnTo>
                <a:lnTo>
                  <a:pt x="11927910" y="18533220"/>
                </a:lnTo>
                <a:close/>
              </a:path>
            </a:pathLst>
          </a:custGeom>
          <a:blipFill>
            <a:blip r:embed="rId30">
              <a:alphaModFix amt="50000"/>
            </a:blip>
            <a:stretch>
              <a:fillRect t="-7208" b="-7208"/>
            </a:stretch>
          </a:blipFill>
        </p:spPr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26345" y="9627322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Mono" panose="00000009000000000000" pitchFamily="49" charset="0"/>
                <a:ea typeface="Roboto Mono" panose="00000009000000000000" pitchFamily="49" charset="0"/>
              </a:rPr>
              <a:t>9</a:t>
            </a:r>
            <a:r>
              <a:rPr lang="en-US" sz="2400" dirty="0" smtClean="0">
                <a:latin typeface="Roboto Mono" panose="00000009000000000000" pitchFamily="49" charset="0"/>
                <a:ea typeface="Roboto Mono" panose="00000009000000000000" pitchFamily="49" charset="0"/>
              </a:rPr>
              <a:t>/9</a:t>
            </a:r>
            <a:endParaRPr lang="en-US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312</Words>
  <Application>Microsoft Office PowerPoint</Application>
  <PresentationFormat>Custom</PresentationFormat>
  <Paragraphs>82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Calibri</vt:lpstr>
      <vt:lpstr>Cascadia Code</vt:lpstr>
      <vt:lpstr>Letter Gothic</vt:lpstr>
      <vt:lpstr>Fira Code</vt:lpstr>
      <vt:lpstr>Roboto Mono Thin</vt:lpstr>
      <vt:lpstr>Arial</vt:lpstr>
      <vt:lpstr>Roboto Mono</vt:lpstr>
      <vt:lpstr>Roboto Mono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Programming Language Workshop for Beginners Presentation</dc:title>
  <dc:creator>Shojaei</dc:creator>
  <cp:lastModifiedBy>Shojaei</cp:lastModifiedBy>
  <cp:revision>37</cp:revision>
  <dcterms:created xsi:type="dcterms:W3CDTF">2006-08-16T00:00:00Z</dcterms:created>
  <dcterms:modified xsi:type="dcterms:W3CDTF">2024-05-19T16:27:37Z</dcterms:modified>
  <dc:identifier>DAGFGRWhq9g</dc:identifier>
</cp:coreProperties>
</file>